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1" charset="1" panose="020B0503030501040103"/>
      <p:regular r:id="rId10"/>
    </p:embeddedFont>
    <p:embeddedFont>
      <p:font typeface="Canva Sans 1 Bold" charset="1" panose="020B0803030501040103"/>
      <p:regular r:id="rId11"/>
    </p:embeddedFont>
    <p:embeddedFont>
      <p:font typeface="Canva Sans 1 Italics" charset="1" panose="020B0503030501040103"/>
      <p:regular r:id="rId12"/>
    </p:embeddedFont>
    <p:embeddedFont>
      <p:font typeface="Canva Sans 1 Bold Italics" charset="1" panose="020B0803030501040103"/>
      <p:regular r:id="rId13"/>
    </p:embeddedFont>
    <p:embeddedFont>
      <p:font typeface="Canva Sans 2" charset="1" panose="020B0503030501040103"/>
      <p:regular r:id="rId14"/>
    </p:embeddedFont>
    <p:embeddedFont>
      <p:font typeface="Canva Sans 2 Bold" charset="1" panose="020B0803030501040103"/>
      <p:regular r:id="rId15"/>
    </p:embeddedFont>
    <p:embeddedFont>
      <p:font typeface="Canva Sans 2 Italics" charset="1" panose="020B0503030501040103"/>
      <p:regular r:id="rId16"/>
    </p:embeddedFont>
    <p:embeddedFont>
      <p:font typeface="Canva Sans 2 Bold Italics" charset="1" panose="020B0803030501040103"/>
      <p:regular r:id="rId17"/>
    </p:embeddedFont>
    <p:embeddedFont>
      <p:font typeface="Canva Sans 2 Medium" charset="1" panose="020B0603030501040103"/>
      <p:regular r:id="rId18"/>
    </p:embeddedFont>
    <p:embeddedFont>
      <p:font typeface="Canva Sans 2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Quicksand" charset="1" panose="00000000000000000000"/>
      <p:regular r:id="rId38"/>
    </p:embeddedFont>
    <p:embeddedFont>
      <p:font typeface="Quicksand Bold" charset="1" panose="00000000000000000000"/>
      <p:regular r:id="rId39"/>
    </p:embeddedFont>
    <p:embeddedFont>
      <p:font typeface="Quicksand Light" charset="1" panose="00000000000000000000"/>
      <p:regular r:id="rId40"/>
    </p:embeddedFont>
    <p:embeddedFont>
      <p:font typeface="Quicksand Medium" charset="1" panose="00000000000000000000"/>
      <p:regular r:id="rId41"/>
    </p:embeddedFont>
    <p:embeddedFont>
      <p:font typeface="Quicksand Semi-Bold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2338256">
            <a:off x="9789067" y="4491032"/>
            <a:ext cx="12195950" cy="2047166"/>
            <a:chOff x="0" y="0"/>
            <a:chExt cx="363168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1680" cy="609600"/>
            </a:xfrm>
            <a:custGeom>
              <a:avLst/>
              <a:gdLst/>
              <a:ahLst/>
              <a:cxnLst/>
              <a:rect r="r" b="b" t="t" l="l"/>
              <a:pathLst>
                <a:path h="609600" w="3631680">
                  <a:moveTo>
                    <a:pt x="203200" y="0"/>
                  </a:moveTo>
                  <a:lnTo>
                    <a:pt x="3631680" y="0"/>
                  </a:lnTo>
                  <a:lnTo>
                    <a:pt x="34284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42848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00866" y="8662528"/>
            <a:ext cx="9592613" cy="678210"/>
            <a:chOff x="0" y="0"/>
            <a:chExt cx="11814132" cy="835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14132" cy="835274"/>
            </a:xfrm>
            <a:custGeom>
              <a:avLst/>
              <a:gdLst/>
              <a:ahLst/>
              <a:cxnLst/>
              <a:rect r="r" b="b" t="t" l="l"/>
              <a:pathLst>
                <a:path h="835274" w="11814132">
                  <a:moveTo>
                    <a:pt x="203200" y="0"/>
                  </a:moveTo>
                  <a:lnTo>
                    <a:pt x="11814132" y="0"/>
                  </a:lnTo>
                  <a:lnTo>
                    <a:pt x="11610932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1610932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00045" y="2105383"/>
            <a:ext cx="7659478" cy="678210"/>
            <a:chOff x="0" y="0"/>
            <a:chExt cx="9433309" cy="8352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33309" cy="835274"/>
            </a:xfrm>
            <a:custGeom>
              <a:avLst/>
              <a:gdLst/>
              <a:ahLst/>
              <a:cxnLst/>
              <a:rect r="r" b="b" t="t" l="l"/>
              <a:pathLst>
                <a:path h="835274" w="9433309">
                  <a:moveTo>
                    <a:pt x="203200" y="0"/>
                  </a:moveTo>
                  <a:lnTo>
                    <a:pt x="9433309" y="0"/>
                  </a:lnTo>
                  <a:lnTo>
                    <a:pt x="9230109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9230109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92796" y="-82416"/>
            <a:ext cx="7036592" cy="10451832"/>
            <a:chOff x="0" y="0"/>
            <a:chExt cx="4275074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3"/>
              <a:stretch>
                <a:fillRect l="-72251" t="0" r="-7225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92796" y="464525"/>
            <a:ext cx="9614228" cy="1979963"/>
            <a:chOff x="0" y="0"/>
            <a:chExt cx="4536642" cy="934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36642" cy="934280"/>
            </a:xfrm>
            <a:custGeom>
              <a:avLst/>
              <a:gdLst/>
              <a:ahLst/>
              <a:cxnLst/>
              <a:rect r="r" b="b" t="t" l="l"/>
              <a:pathLst>
                <a:path h="934280" w="4536642">
                  <a:moveTo>
                    <a:pt x="203200" y="0"/>
                  </a:moveTo>
                  <a:lnTo>
                    <a:pt x="4536642" y="0"/>
                  </a:lnTo>
                  <a:lnTo>
                    <a:pt x="4333442" y="934280"/>
                  </a:lnTo>
                  <a:lnTo>
                    <a:pt x="0" y="9342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4333442" cy="972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20998" y="6999293"/>
            <a:ext cx="9592613" cy="1960086"/>
            <a:chOff x="0" y="0"/>
            <a:chExt cx="4087812" cy="8352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87812" cy="835274"/>
            </a:xfrm>
            <a:custGeom>
              <a:avLst/>
              <a:gdLst/>
              <a:ahLst/>
              <a:cxnLst/>
              <a:rect r="r" b="b" t="t" l="l"/>
              <a:pathLst>
                <a:path h="835274" w="4087812">
                  <a:moveTo>
                    <a:pt x="203200" y="0"/>
                  </a:moveTo>
                  <a:lnTo>
                    <a:pt x="4087812" y="0"/>
                  </a:lnTo>
                  <a:lnTo>
                    <a:pt x="3884612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884612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932026" y="5702163"/>
            <a:ext cx="4080325" cy="508727"/>
            <a:chOff x="0" y="0"/>
            <a:chExt cx="4889395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89395" cy="609600"/>
            </a:xfrm>
            <a:custGeom>
              <a:avLst/>
              <a:gdLst/>
              <a:ahLst/>
              <a:cxnLst/>
              <a:rect r="r" b="b" t="t" l="l"/>
              <a:pathLst>
                <a:path h="609600" w="4889395">
                  <a:moveTo>
                    <a:pt x="203200" y="0"/>
                  </a:moveTo>
                  <a:lnTo>
                    <a:pt x="4889395" y="0"/>
                  </a:lnTo>
                  <a:lnTo>
                    <a:pt x="468619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4686195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453993" y="5057775"/>
            <a:ext cx="6769043" cy="843951"/>
            <a:chOff x="0" y="0"/>
            <a:chExt cx="4889395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89395" cy="609600"/>
            </a:xfrm>
            <a:custGeom>
              <a:avLst/>
              <a:gdLst/>
              <a:ahLst/>
              <a:cxnLst/>
              <a:rect r="r" b="b" t="t" l="l"/>
              <a:pathLst>
                <a:path h="609600" w="4889395">
                  <a:moveTo>
                    <a:pt x="203200" y="0"/>
                  </a:moveTo>
                  <a:lnTo>
                    <a:pt x="4889395" y="0"/>
                  </a:lnTo>
                  <a:lnTo>
                    <a:pt x="468619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4686195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3835336" y="-500556"/>
            <a:ext cx="10919617" cy="843951"/>
            <a:chOff x="0" y="0"/>
            <a:chExt cx="7887426" cy="60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87426" cy="609600"/>
            </a:xfrm>
            <a:custGeom>
              <a:avLst/>
              <a:gdLst/>
              <a:ahLst/>
              <a:cxnLst/>
              <a:rect r="r" b="b" t="t" l="l"/>
              <a:pathLst>
                <a:path h="609600" w="7887426">
                  <a:moveTo>
                    <a:pt x="203200" y="0"/>
                  </a:moveTo>
                  <a:lnTo>
                    <a:pt x="7887426" y="0"/>
                  </a:lnTo>
                  <a:lnTo>
                    <a:pt x="76842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768422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67714" y="5070030"/>
            <a:ext cx="4460705" cy="70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933">
                <a:solidFill>
                  <a:srgbClr val="FFFFFF"/>
                </a:solidFill>
                <a:latin typeface="Poppins Medium"/>
              </a:rPr>
              <a:t>PRESENTATION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725" y="9493138"/>
            <a:ext cx="10977157" cy="47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sz="2733">
                <a:solidFill>
                  <a:srgbClr val="000000"/>
                </a:solidFill>
                <a:latin typeface="Quicksand Light"/>
              </a:rPr>
              <a:t>PRESENTED BY ADIL, ALI FIDHAN, AFLEH, JITHIN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901" y="1887206"/>
            <a:ext cx="8592298" cy="253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  <a:spcBef>
                <a:spcPct val="0"/>
              </a:spcBef>
            </a:pPr>
            <a:r>
              <a:rPr lang="en-US" sz="4749">
                <a:solidFill>
                  <a:srgbClr val="000000"/>
                </a:solidFill>
                <a:latin typeface="Poppins Ultra-Bold"/>
              </a:rPr>
              <a:t>INTRODUCING </a:t>
            </a:r>
            <a:r>
              <a:rPr lang="en-US" sz="4749">
                <a:solidFill>
                  <a:srgbClr val="6F0072"/>
                </a:solidFill>
                <a:latin typeface="Poppins Ultra-Bold"/>
              </a:rPr>
              <a:t>ECO-BIN  </a:t>
            </a:r>
            <a:r>
              <a:rPr lang="en-US" sz="4749">
                <a:solidFill>
                  <a:srgbClr val="000000"/>
                </a:solidFill>
                <a:latin typeface="Poppins Ultra-Bold"/>
              </a:rPr>
              <a:t>REVOLUTIONIZING WASTE MANAGEMENT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4292094" y="10001250"/>
            <a:ext cx="10919617" cy="843951"/>
            <a:chOff x="0" y="0"/>
            <a:chExt cx="7887426" cy="609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887426" cy="609600"/>
            </a:xfrm>
            <a:custGeom>
              <a:avLst/>
              <a:gdLst/>
              <a:ahLst/>
              <a:cxnLst/>
              <a:rect r="r" b="b" t="t" l="l"/>
              <a:pathLst>
                <a:path h="609600" w="7887426">
                  <a:moveTo>
                    <a:pt x="203200" y="0"/>
                  </a:moveTo>
                  <a:lnTo>
                    <a:pt x="7887426" y="0"/>
                  </a:lnTo>
                  <a:lnTo>
                    <a:pt x="76842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768422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0048576" y="8408061"/>
            <a:ext cx="1880573" cy="497059"/>
            <a:chOff x="0" y="0"/>
            <a:chExt cx="2113043" cy="558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043" cy="558504"/>
            </a:xfrm>
            <a:custGeom>
              <a:avLst/>
              <a:gdLst/>
              <a:ahLst/>
              <a:cxnLst/>
              <a:rect r="r" b="b" t="t" l="l"/>
              <a:pathLst>
                <a:path h="558504" w="2113043">
                  <a:moveTo>
                    <a:pt x="1909843" y="0"/>
                  </a:moveTo>
                  <a:lnTo>
                    <a:pt x="0" y="0"/>
                  </a:lnTo>
                  <a:lnTo>
                    <a:pt x="203200" y="558504"/>
                  </a:lnTo>
                  <a:lnTo>
                    <a:pt x="2113043" y="558504"/>
                  </a:lnTo>
                  <a:lnTo>
                    <a:pt x="1909843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909843" cy="596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79469" y="2125983"/>
            <a:ext cx="25020554" cy="6035034"/>
            <a:chOff x="0" y="0"/>
            <a:chExt cx="6589775" cy="15894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89775" cy="1589474"/>
            </a:xfrm>
            <a:custGeom>
              <a:avLst/>
              <a:gdLst/>
              <a:ahLst/>
              <a:cxnLst/>
              <a:rect r="r" b="b" t="t" l="l"/>
              <a:pathLst>
                <a:path h="1589474" w="6589775">
                  <a:moveTo>
                    <a:pt x="0" y="0"/>
                  </a:moveTo>
                  <a:lnTo>
                    <a:pt x="6589775" y="0"/>
                  </a:lnTo>
                  <a:lnTo>
                    <a:pt x="6589775" y="1589474"/>
                  </a:lnTo>
                  <a:lnTo>
                    <a:pt x="0" y="1589474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589775" cy="162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79157" y="1340741"/>
            <a:ext cx="897419" cy="785242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27867" y="568671"/>
            <a:ext cx="6217535" cy="8087919"/>
            <a:chOff x="0" y="0"/>
            <a:chExt cx="4622800" cy="6013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2700"/>
              <a:ext cx="4610100" cy="5989320"/>
            </a:xfrm>
            <a:custGeom>
              <a:avLst/>
              <a:gdLst/>
              <a:ahLst/>
              <a:cxnLst/>
              <a:rect r="r" b="b" t="t" l="l"/>
              <a:pathLst>
                <a:path h="5989320" w="4610100">
                  <a:moveTo>
                    <a:pt x="0" y="0"/>
                  </a:moveTo>
                  <a:lnTo>
                    <a:pt x="0" y="5989320"/>
                  </a:lnTo>
                  <a:lnTo>
                    <a:pt x="2297430" y="4558030"/>
                  </a:lnTo>
                  <a:lnTo>
                    <a:pt x="4610100" y="5989320"/>
                  </a:lnTo>
                  <a:lnTo>
                    <a:pt x="4610100" y="0"/>
                  </a:lnTo>
                  <a:close/>
                </a:path>
              </a:pathLst>
            </a:custGeom>
            <a:blipFill>
              <a:blip r:embed="rId3"/>
              <a:stretch>
                <a:fillRect l="0" t="-144" r="0" b="-14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775617" y="1710074"/>
            <a:ext cx="10099926" cy="696181"/>
            <a:chOff x="0" y="0"/>
            <a:chExt cx="8843843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43843" cy="609600"/>
            </a:xfrm>
            <a:custGeom>
              <a:avLst/>
              <a:gdLst/>
              <a:ahLst/>
              <a:cxnLst/>
              <a:rect r="r" b="b" t="t" l="l"/>
              <a:pathLst>
                <a:path h="609600" w="8843843">
                  <a:moveTo>
                    <a:pt x="203200" y="0"/>
                  </a:moveTo>
                  <a:lnTo>
                    <a:pt x="8843843" y="0"/>
                  </a:lnTo>
                  <a:lnTo>
                    <a:pt x="864064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8640643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2570651"/>
            <a:ext cx="93353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 Ultra-Bold"/>
              </a:rPr>
              <a:t>ABOUT ECO-BIN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954099"/>
            <a:ext cx="9081687" cy="203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FFFFFF"/>
                </a:solidFill>
                <a:latin typeface="Poppins Medium"/>
              </a:rPr>
              <a:t>Welcome to ECO-BIN, a groundbreaking web application designed to transform the way waste collection and management are handled. Our platform aims to make waste disposal more efficient, convenient, and environmentally responsible.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903227" y="-1433509"/>
            <a:ext cx="16302381" cy="15015395"/>
            <a:chOff x="0" y="0"/>
            <a:chExt cx="661849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849" cy="609600"/>
            </a:xfrm>
            <a:custGeom>
              <a:avLst/>
              <a:gdLst/>
              <a:ahLst/>
              <a:cxnLst/>
              <a:rect r="r" b="b" t="t" l="l"/>
              <a:pathLst>
                <a:path h="609600" w="661849">
                  <a:moveTo>
                    <a:pt x="203200" y="0"/>
                  </a:moveTo>
                  <a:lnTo>
                    <a:pt x="661849" y="0"/>
                  </a:lnTo>
                  <a:lnTo>
                    <a:pt x="45864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45864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48161" y="-2335757"/>
            <a:ext cx="2643952" cy="3364457"/>
            <a:chOff x="0" y="0"/>
            <a:chExt cx="479053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9053" cy="609600"/>
            </a:xfrm>
            <a:custGeom>
              <a:avLst/>
              <a:gdLst/>
              <a:ahLst/>
              <a:cxnLst/>
              <a:rect r="r" b="b" t="t" l="l"/>
              <a:pathLst>
                <a:path h="609600" w="479053">
                  <a:moveTo>
                    <a:pt x="203200" y="0"/>
                  </a:moveTo>
                  <a:lnTo>
                    <a:pt x="479053" y="0"/>
                  </a:lnTo>
                  <a:lnTo>
                    <a:pt x="2758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75853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19812" y="9258300"/>
            <a:ext cx="2643952" cy="3364457"/>
            <a:chOff x="0" y="0"/>
            <a:chExt cx="479053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9053" cy="609600"/>
            </a:xfrm>
            <a:custGeom>
              <a:avLst/>
              <a:gdLst/>
              <a:ahLst/>
              <a:cxnLst/>
              <a:rect r="r" b="b" t="t" l="l"/>
              <a:pathLst>
                <a:path h="609600" w="479053">
                  <a:moveTo>
                    <a:pt x="203200" y="0"/>
                  </a:moveTo>
                  <a:lnTo>
                    <a:pt x="479053" y="0"/>
                  </a:lnTo>
                  <a:lnTo>
                    <a:pt x="2758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5853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834234" y="3084956"/>
            <a:ext cx="4152550" cy="4114800"/>
          </a:xfrm>
          <a:custGeom>
            <a:avLst/>
            <a:gdLst/>
            <a:ahLst/>
            <a:cxnLst/>
            <a:rect r="r" b="b" t="t" l="l"/>
            <a:pathLst>
              <a:path h="4114800" w="415255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4766" y="1304925"/>
            <a:ext cx="93353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FFFFFF"/>
                </a:solidFill>
                <a:latin typeface="Poppins Ultra-Bold"/>
              </a:rPr>
              <a:t>DEPOSITOR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99129" y="1304925"/>
            <a:ext cx="93353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6F0072"/>
                </a:solidFill>
                <a:latin typeface="Poppins Ultra-Bold"/>
              </a:rPr>
              <a:t>WORKER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8047" y="3619817"/>
            <a:ext cx="549783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 Bold"/>
              </a:rPr>
              <a:t>Registration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 Bold"/>
              </a:rPr>
              <a:t>Request waste pick-up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 Bold"/>
              </a:rPr>
              <a:t>Payment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 Bold"/>
              </a:rPr>
              <a:t>Confirmation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 Bold"/>
              </a:rPr>
              <a:t>Tracking and analytics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81849" y="3619817"/>
            <a:ext cx="659010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Registration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Dashboard access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Acceptance or decline offer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Navigation to location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Collection and disposal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2 Bold"/>
              </a:rPr>
              <a:t>Payment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02182" y="3489390"/>
            <a:ext cx="2266996" cy="914400"/>
            <a:chOff x="0" y="0"/>
            <a:chExt cx="1511331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1331" cy="609600"/>
            </a:xfrm>
            <a:custGeom>
              <a:avLst/>
              <a:gdLst/>
              <a:ahLst/>
              <a:cxnLst/>
              <a:rect r="r" b="b" t="t" l="l"/>
              <a:pathLst>
                <a:path h="609600" w="1511331">
                  <a:moveTo>
                    <a:pt x="203200" y="0"/>
                  </a:moveTo>
                  <a:lnTo>
                    <a:pt x="1511331" y="0"/>
                  </a:lnTo>
                  <a:lnTo>
                    <a:pt x="13081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3081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6358" y="3489390"/>
            <a:ext cx="979541" cy="914400"/>
            <a:chOff x="0" y="0"/>
            <a:chExt cx="653027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027" cy="609600"/>
            </a:xfrm>
            <a:custGeom>
              <a:avLst/>
              <a:gdLst/>
              <a:ahLst/>
              <a:cxnLst/>
              <a:rect r="r" b="b" t="t" l="l"/>
              <a:pathLst>
                <a:path h="609600" w="653027">
                  <a:moveTo>
                    <a:pt x="203200" y="0"/>
                  </a:moveTo>
                  <a:lnTo>
                    <a:pt x="653027" y="0"/>
                  </a:lnTo>
                  <a:lnTo>
                    <a:pt x="44982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4982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02182" y="4937190"/>
            <a:ext cx="2266996" cy="914400"/>
            <a:chOff x="0" y="0"/>
            <a:chExt cx="1511331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1331" cy="609600"/>
            </a:xfrm>
            <a:custGeom>
              <a:avLst/>
              <a:gdLst/>
              <a:ahLst/>
              <a:cxnLst/>
              <a:rect r="r" b="b" t="t" l="l"/>
              <a:pathLst>
                <a:path h="609600" w="1511331">
                  <a:moveTo>
                    <a:pt x="203200" y="0"/>
                  </a:moveTo>
                  <a:lnTo>
                    <a:pt x="1511331" y="0"/>
                  </a:lnTo>
                  <a:lnTo>
                    <a:pt x="13081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13081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6358" y="4937190"/>
            <a:ext cx="979541" cy="914400"/>
            <a:chOff x="0" y="0"/>
            <a:chExt cx="653027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3027" cy="609600"/>
            </a:xfrm>
            <a:custGeom>
              <a:avLst/>
              <a:gdLst/>
              <a:ahLst/>
              <a:cxnLst/>
              <a:rect r="r" b="b" t="t" l="l"/>
              <a:pathLst>
                <a:path h="609600" w="653027">
                  <a:moveTo>
                    <a:pt x="203200" y="0"/>
                  </a:moveTo>
                  <a:lnTo>
                    <a:pt x="653027" y="0"/>
                  </a:lnTo>
                  <a:lnTo>
                    <a:pt x="44982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44982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302182" y="6384990"/>
            <a:ext cx="2266996" cy="914400"/>
            <a:chOff x="0" y="0"/>
            <a:chExt cx="1511331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1331" cy="609600"/>
            </a:xfrm>
            <a:custGeom>
              <a:avLst/>
              <a:gdLst/>
              <a:ahLst/>
              <a:cxnLst/>
              <a:rect r="r" b="b" t="t" l="l"/>
              <a:pathLst>
                <a:path h="609600" w="1511331">
                  <a:moveTo>
                    <a:pt x="203200" y="0"/>
                  </a:moveTo>
                  <a:lnTo>
                    <a:pt x="1511331" y="0"/>
                  </a:lnTo>
                  <a:lnTo>
                    <a:pt x="13081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13081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302182" y="7849708"/>
            <a:ext cx="2266996" cy="914400"/>
            <a:chOff x="0" y="0"/>
            <a:chExt cx="1511331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11331" cy="609600"/>
            </a:xfrm>
            <a:custGeom>
              <a:avLst/>
              <a:gdLst/>
              <a:ahLst/>
              <a:cxnLst/>
              <a:rect r="r" b="b" t="t" l="l"/>
              <a:pathLst>
                <a:path h="609600" w="1511331">
                  <a:moveTo>
                    <a:pt x="203200" y="0"/>
                  </a:moveTo>
                  <a:lnTo>
                    <a:pt x="1511331" y="0"/>
                  </a:lnTo>
                  <a:lnTo>
                    <a:pt x="13081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13081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6358" y="6384990"/>
            <a:ext cx="979541" cy="914400"/>
            <a:chOff x="0" y="0"/>
            <a:chExt cx="653027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3027" cy="609600"/>
            </a:xfrm>
            <a:custGeom>
              <a:avLst/>
              <a:gdLst/>
              <a:ahLst/>
              <a:cxnLst/>
              <a:rect r="r" b="b" t="t" l="l"/>
              <a:pathLst>
                <a:path h="609600" w="653027">
                  <a:moveTo>
                    <a:pt x="203200" y="0"/>
                  </a:moveTo>
                  <a:lnTo>
                    <a:pt x="653027" y="0"/>
                  </a:lnTo>
                  <a:lnTo>
                    <a:pt x="44982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44982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6358" y="7849708"/>
            <a:ext cx="979541" cy="914400"/>
            <a:chOff x="0" y="0"/>
            <a:chExt cx="653027" cy="60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3027" cy="609600"/>
            </a:xfrm>
            <a:custGeom>
              <a:avLst/>
              <a:gdLst/>
              <a:ahLst/>
              <a:cxnLst/>
              <a:rect r="r" b="b" t="t" l="l"/>
              <a:pathLst>
                <a:path h="609600" w="653027">
                  <a:moveTo>
                    <a:pt x="203200" y="0"/>
                  </a:moveTo>
                  <a:lnTo>
                    <a:pt x="653027" y="0"/>
                  </a:lnTo>
                  <a:lnTo>
                    <a:pt x="44982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44982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693087" y="936690"/>
            <a:ext cx="5285699" cy="8229600"/>
          </a:xfrm>
          <a:custGeom>
            <a:avLst/>
            <a:gdLst/>
            <a:ahLst/>
            <a:cxnLst/>
            <a:rect r="r" b="b" t="t" l="l"/>
            <a:pathLst>
              <a:path h="8229600" w="5285699">
                <a:moveTo>
                  <a:pt x="0" y="0"/>
                </a:moveTo>
                <a:lnTo>
                  <a:pt x="5285699" y="0"/>
                </a:lnTo>
                <a:lnTo>
                  <a:pt x="52856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213" t="0" r="-67476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491013" y="7502672"/>
            <a:ext cx="4895419" cy="3477419"/>
            <a:chOff x="0" y="0"/>
            <a:chExt cx="858179" cy="609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8179" cy="609600"/>
            </a:xfrm>
            <a:custGeom>
              <a:avLst/>
              <a:gdLst/>
              <a:ahLst/>
              <a:cxnLst/>
              <a:rect r="r" b="b" t="t" l="l"/>
              <a:pathLst>
                <a:path h="609600" w="858179">
                  <a:moveTo>
                    <a:pt x="203200" y="0"/>
                  </a:moveTo>
                  <a:lnTo>
                    <a:pt x="858179" y="0"/>
                  </a:lnTo>
                  <a:lnTo>
                    <a:pt x="6549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65497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259671" y="8482416"/>
            <a:ext cx="1719114" cy="2003615"/>
            <a:chOff x="0" y="0"/>
            <a:chExt cx="523041" cy="609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3041" cy="609600"/>
            </a:xfrm>
            <a:custGeom>
              <a:avLst/>
              <a:gdLst/>
              <a:ahLst/>
              <a:cxnLst/>
              <a:rect r="r" b="b" t="t" l="l"/>
              <a:pathLst>
                <a:path h="609600" w="523041">
                  <a:moveTo>
                    <a:pt x="203200" y="0"/>
                  </a:moveTo>
                  <a:lnTo>
                    <a:pt x="523041" y="0"/>
                  </a:lnTo>
                  <a:lnTo>
                    <a:pt x="31984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31984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1495944"/>
            <a:ext cx="1383658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F0072"/>
                </a:solidFill>
                <a:latin typeface="Poppins Ultra-Bold"/>
              </a:rPr>
              <a:t>WHY ECO-BIN?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28446" y="3654490"/>
            <a:ext cx="14752168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F0072"/>
                </a:solidFill>
                <a:latin typeface="Poppins Medium"/>
              </a:rPr>
              <a:t>Convenience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28446" y="5102289"/>
            <a:ext cx="13498601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F0072"/>
                </a:solidFill>
                <a:latin typeface="Poppins Medium"/>
              </a:rPr>
              <a:t>Cost Savings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28446" y="6550089"/>
            <a:ext cx="960494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F0072"/>
                </a:solidFill>
                <a:latin typeface="Poppins Medium"/>
              </a:rPr>
              <a:t>Transparency and Accountability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28446" y="7945275"/>
            <a:ext cx="960494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F0072"/>
                </a:solidFill>
                <a:latin typeface="Poppins Medium"/>
              </a:rPr>
              <a:t>Environmental and society Impact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65197" y="2446789"/>
            <a:ext cx="9586553" cy="1233341"/>
            <a:chOff x="0" y="0"/>
            <a:chExt cx="4738319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8319" cy="609600"/>
            </a:xfrm>
            <a:custGeom>
              <a:avLst/>
              <a:gdLst/>
              <a:ahLst/>
              <a:cxnLst/>
              <a:rect r="r" b="b" t="t" l="l"/>
              <a:pathLst>
                <a:path h="609600" w="4738319">
                  <a:moveTo>
                    <a:pt x="203200" y="0"/>
                  </a:moveTo>
                  <a:lnTo>
                    <a:pt x="4738319" y="0"/>
                  </a:lnTo>
                  <a:lnTo>
                    <a:pt x="45351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45351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66644" y="5143500"/>
            <a:ext cx="9586553" cy="1233341"/>
            <a:chOff x="0" y="0"/>
            <a:chExt cx="4738319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38319" cy="609600"/>
            </a:xfrm>
            <a:custGeom>
              <a:avLst/>
              <a:gdLst/>
              <a:ahLst/>
              <a:cxnLst/>
              <a:rect r="r" b="b" t="t" l="l"/>
              <a:pathLst>
                <a:path h="609600" w="4738319">
                  <a:moveTo>
                    <a:pt x="203200" y="0"/>
                  </a:moveTo>
                  <a:lnTo>
                    <a:pt x="4738319" y="0"/>
                  </a:lnTo>
                  <a:lnTo>
                    <a:pt x="45351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3511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68754" y="2446789"/>
            <a:ext cx="1863736" cy="1233341"/>
            <a:chOff x="0" y="0"/>
            <a:chExt cx="921183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184" cy="609600"/>
            </a:xfrm>
            <a:custGeom>
              <a:avLst/>
              <a:gdLst/>
              <a:ahLst/>
              <a:cxnLst/>
              <a:rect r="r" b="b" t="t" l="l"/>
              <a:pathLst>
                <a:path h="609600" w="921184">
                  <a:moveTo>
                    <a:pt x="203200" y="0"/>
                  </a:moveTo>
                  <a:lnTo>
                    <a:pt x="921184" y="0"/>
                  </a:lnTo>
                  <a:lnTo>
                    <a:pt x="71798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717983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00622" y="5143500"/>
            <a:ext cx="1863736" cy="1233341"/>
            <a:chOff x="0" y="0"/>
            <a:chExt cx="921183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184" cy="609600"/>
            </a:xfrm>
            <a:custGeom>
              <a:avLst/>
              <a:gdLst/>
              <a:ahLst/>
              <a:cxnLst/>
              <a:rect r="r" b="b" t="t" l="l"/>
              <a:pathLst>
                <a:path h="609600" w="921184">
                  <a:moveTo>
                    <a:pt x="203200" y="0"/>
                  </a:moveTo>
                  <a:lnTo>
                    <a:pt x="921184" y="0"/>
                  </a:lnTo>
                  <a:lnTo>
                    <a:pt x="71798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717983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96767" y="6536969"/>
            <a:ext cx="2589656" cy="3119692"/>
          </a:xfrm>
          <a:custGeom>
            <a:avLst/>
            <a:gdLst/>
            <a:ahLst/>
            <a:cxnLst/>
            <a:rect r="r" b="b" t="t" l="l"/>
            <a:pathLst>
              <a:path h="3119692" w="2589656">
                <a:moveTo>
                  <a:pt x="0" y="0"/>
                </a:moveTo>
                <a:lnTo>
                  <a:pt x="2589657" y="0"/>
                </a:lnTo>
                <a:lnTo>
                  <a:pt x="2589657" y="3119692"/>
                </a:lnTo>
                <a:lnTo>
                  <a:pt x="0" y="311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39695" y="847725"/>
            <a:ext cx="10185589" cy="109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F0072"/>
                </a:solidFill>
                <a:latin typeface="Poppins Heavy"/>
              </a:rPr>
              <a:t>VISION AND MISSION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17823" y="2551672"/>
            <a:ext cx="3778944" cy="89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  <a:spcBef>
                <a:spcPct val="0"/>
              </a:spcBef>
            </a:pPr>
            <a:r>
              <a:rPr lang="en-US" sz="4967">
                <a:solidFill>
                  <a:srgbClr val="FFFFFF"/>
                </a:solidFill>
                <a:latin typeface="Poppins Heavy"/>
              </a:rPr>
              <a:t>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35812" y="5248383"/>
            <a:ext cx="3778944" cy="89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  <a:spcBef>
                <a:spcPct val="0"/>
              </a:spcBef>
            </a:pPr>
            <a:r>
              <a:rPr lang="en-US" sz="4967">
                <a:solidFill>
                  <a:srgbClr val="FFFFFF"/>
                </a:solidFill>
                <a:latin typeface="Poppins Heavy"/>
              </a:rPr>
              <a:t>MISSION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012431"/>
            <a:ext cx="7146038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 Medium"/>
              </a:rPr>
              <a:t>Our vision at ECO-BIN is to create a world where waste management is efficient, transparent, and environmentally responsible. We envision a future where every individual and organization can easily access waste collection services, contribute to recycling efforts, and minimize their environmental footprint.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23622" y="6716710"/>
            <a:ext cx="8035678" cy="182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Poppins Medium"/>
              </a:rPr>
              <a:t>At ECO-BIN, our mission is to revolutionize waste management through innovative technology solutions. We are committed to: Providing Convenience, Promoting Accountability, Encouraging Sustainability, and Driving Innovation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9181" y="1429414"/>
            <a:ext cx="5611994" cy="6812739"/>
          </a:xfrm>
          <a:custGeom>
            <a:avLst/>
            <a:gdLst/>
            <a:ahLst/>
            <a:cxnLst/>
            <a:rect r="r" b="b" t="t" l="l"/>
            <a:pathLst>
              <a:path h="6812739" w="5611994">
                <a:moveTo>
                  <a:pt x="0" y="0"/>
                </a:moveTo>
                <a:lnTo>
                  <a:pt x="5611994" y="0"/>
                </a:lnTo>
                <a:lnTo>
                  <a:pt x="5611994" y="6812739"/>
                </a:lnTo>
                <a:lnTo>
                  <a:pt x="0" y="681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7862371" cy="198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1"/>
              </a:lnSpc>
            </a:pPr>
            <a:r>
              <a:rPr lang="en-US" sz="6032">
                <a:solidFill>
                  <a:srgbClr val="6F0072"/>
                </a:solidFill>
                <a:latin typeface="Poppins Ultra-Bold"/>
              </a:rPr>
              <a:t>REAL-LIFE </a:t>
            </a:r>
          </a:p>
          <a:p>
            <a:pPr algn="l">
              <a:lnSpc>
                <a:spcPts val="7721"/>
              </a:lnSpc>
            </a:pPr>
            <a:r>
              <a:rPr lang="en-US" sz="6032">
                <a:solidFill>
                  <a:srgbClr val="6F0072"/>
                </a:solidFill>
                <a:latin typeface="Poppins Ultra-Bold"/>
              </a:rPr>
              <a:t>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14864"/>
            <a:ext cx="9709276" cy="400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Inefficient Waste Collection Services</a:t>
            </a:r>
          </a:p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Environmental Pollution</a:t>
            </a:r>
          </a:p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Lack of Transparency and Accountability</a:t>
            </a:r>
          </a:p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Financial Losses Due to Missed Collections</a:t>
            </a:r>
          </a:p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Limited Access to Recycling Facilities</a:t>
            </a:r>
          </a:p>
          <a:p>
            <a:pPr algn="l" marL="512170" indent="-256085" lvl="1">
              <a:lnSpc>
                <a:spcPts val="5385"/>
              </a:lnSpc>
              <a:buFont typeface="Arial"/>
              <a:buChar char="•"/>
            </a:pPr>
            <a:r>
              <a:rPr lang="en-US" sz="2372" spc="151">
                <a:solidFill>
                  <a:srgbClr val="6F0072"/>
                </a:solidFill>
                <a:latin typeface="Poppins Semi-Bold"/>
              </a:rPr>
              <a:t>Inconvenience in Waste Disposal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2338256">
            <a:off x="9789067" y="4491032"/>
            <a:ext cx="12195950" cy="2047166"/>
            <a:chOff x="0" y="0"/>
            <a:chExt cx="363168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1680" cy="609600"/>
            </a:xfrm>
            <a:custGeom>
              <a:avLst/>
              <a:gdLst/>
              <a:ahLst/>
              <a:cxnLst/>
              <a:rect r="r" b="b" t="t" l="l"/>
              <a:pathLst>
                <a:path h="609600" w="3631680">
                  <a:moveTo>
                    <a:pt x="203200" y="0"/>
                  </a:moveTo>
                  <a:lnTo>
                    <a:pt x="3631680" y="0"/>
                  </a:lnTo>
                  <a:lnTo>
                    <a:pt x="34284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42848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00866" y="8662528"/>
            <a:ext cx="9592613" cy="678210"/>
            <a:chOff x="0" y="0"/>
            <a:chExt cx="11814132" cy="835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14132" cy="835274"/>
            </a:xfrm>
            <a:custGeom>
              <a:avLst/>
              <a:gdLst/>
              <a:ahLst/>
              <a:cxnLst/>
              <a:rect r="r" b="b" t="t" l="l"/>
              <a:pathLst>
                <a:path h="835274" w="11814132">
                  <a:moveTo>
                    <a:pt x="203200" y="0"/>
                  </a:moveTo>
                  <a:lnTo>
                    <a:pt x="11814132" y="0"/>
                  </a:lnTo>
                  <a:lnTo>
                    <a:pt x="11610932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1610932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03196" y="2105383"/>
            <a:ext cx="7435157" cy="678210"/>
            <a:chOff x="0" y="0"/>
            <a:chExt cx="9157038" cy="8352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57039" cy="835274"/>
            </a:xfrm>
            <a:custGeom>
              <a:avLst/>
              <a:gdLst/>
              <a:ahLst/>
              <a:cxnLst/>
              <a:rect r="r" b="b" t="t" l="l"/>
              <a:pathLst>
                <a:path h="835274" w="9157039">
                  <a:moveTo>
                    <a:pt x="203200" y="0"/>
                  </a:moveTo>
                  <a:lnTo>
                    <a:pt x="9157039" y="0"/>
                  </a:lnTo>
                  <a:lnTo>
                    <a:pt x="8953839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A0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8953838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92796" y="-82416"/>
            <a:ext cx="7036592" cy="10451832"/>
            <a:chOff x="0" y="0"/>
            <a:chExt cx="4275074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3"/>
              <a:stretch>
                <a:fillRect l="-24267" t="0" r="-2426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92796" y="464525"/>
            <a:ext cx="9614228" cy="1979963"/>
            <a:chOff x="0" y="0"/>
            <a:chExt cx="4536642" cy="934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36642" cy="934280"/>
            </a:xfrm>
            <a:custGeom>
              <a:avLst/>
              <a:gdLst/>
              <a:ahLst/>
              <a:cxnLst/>
              <a:rect r="r" b="b" t="t" l="l"/>
              <a:pathLst>
                <a:path h="934280" w="4536642">
                  <a:moveTo>
                    <a:pt x="203200" y="0"/>
                  </a:moveTo>
                  <a:lnTo>
                    <a:pt x="4536642" y="0"/>
                  </a:lnTo>
                  <a:lnTo>
                    <a:pt x="4333442" y="934280"/>
                  </a:lnTo>
                  <a:lnTo>
                    <a:pt x="0" y="9342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4333442" cy="972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20998" y="6999293"/>
            <a:ext cx="9592613" cy="1960086"/>
            <a:chOff x="0" y="0"/>
            <a:chExt cx="4087812" cy="8352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87812" cy="835274"/>
            </a:xfrm>
            <a:custGeom>
              <a:avLst/>
              <a:gdLst/>
              <a:ahLst/>
              <a:cxnLst/>
              <a:rect r="r" b="b" t="t" l="l"/>
              <a:pathLst>
                <a:path h="835274" w="4087812">
                  <a:moveTo>
                    <a:pt x="203200" y="0"/>
                  </a:moveTo>
                  <a:lnTo>
                    <a:pt x="4087812" y="0"/>
                  </a:lnTo>
                  <a:lnTo>
                    <a:pt x="3884612" y="835274"/>
                  </a:lnTo>
                  <a:lnTo>
                    <a:pt x="0" y="8352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F00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884612" cy="873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3975504"/>
            <a:ext cx="8794871" cy="153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0"/>
              </a:lnSpc>
            </a:pPr>
            <a:r>
              <a:rPr lang="en-US" sz="9650">
                <a:solidFill>
                  <a:srgbClr val="3A003B"/>
                </a:solidFill>
                <a:latin typeface="Poppins Ultra-Bold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24378"/>
            <a:ext cx="6046091" cy="57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09">
                <a:solidFill>
                  <a:srgbClr val="000000"/>
                </a:solidFill>
                <a:latin typeface="Poppins Medium"/>
              </a:rPr>
              <a:t>ECO-BIN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381264"/>
            <a:ext cx="8115300" cy="82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9"/>
              </a:lnSpc>
              <a:spcBef>
                <a:spcPct val="0"/>
              </a:spcBef>
            </a:pPr>
            <a:r>
              <a:rPr lang="en-US" sz="4549">
                <a:solidFill>
                  <a:srgbClr val="000000"/>
                </a:solidFill>
                <a:latin typeface="Poppins Ultra-Bold"/>
              </a:rPr>
              <a:t>FOR YOUR ATTENTION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DAGEIpqn_H8</dc:identifier>
  <dcterms:modified xsi:type="dcterms:W3CDTF">2011-08-01T06:04:30Z</dcterms:modified>
  <cp:revision>1</cp:revision>
  <dc:title>Eco - Bin</dc:title>
</cp:coreProperties>
</file>